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51206400" cy="36195000"/>
  <p:notesSz cx="6743700" cy="9882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F66"/>
    <a:srgbClr val="006666"/>
    <a:srgbClr val="8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" d="100"/>
          <a:sy n="14" d="100"/>
        </p:scale>
        <p:origin x="-1038" y="-144"/>
      </p:cViewPr>
      <p:guideLst>
        <p:guide orient="horz" pos="11400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7" tIns="47489" rIns="94977" bIns="4748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7" tIns="47489" rIns="94977" bIns="4748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8475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7" tIns="47489" rIns="94977" bIns="4748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8475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7" tIns="47489" rIns="94977" bIns="4748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42522F95-CD55-4C09-A36F-16C4E0DBB437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40163" y="11244263"/>
            <a:ext cx="43526075" cy="77581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80325" y="20510500"/>
            <a:ext cx="35845750" cy="9250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0CDD7-D2E0-4F18-AA6D-9739A699F1D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A61E4-5E9C-4A5D-B3CF-2DB8066CEB9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6485513" y="3217863"/>
            <a:ext cx="10880725" cy="28956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40163" y="3217863"/>
            <a:ext cx="32492950" cy="28956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61029-F820-4959-8B8C-F77DDFC9B7D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A928-5487-4BE1-AFB1-CB2C14E8165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4950" y="23258463"/>
            <a:ext cx="43526075" cy="718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044950" y="15341600"/>
            <a:ext cx="43526075" cy="79168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94248-907D-4005-9DDF-8CD86739BC7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40163" y="10456863"/>
            <a:ext cx="21686837" cy="2171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679400" y="10456863"/>
            <a:ext cx="21686838" cy="2171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9769-BD9B-4893-B0C2-7C8C689EC59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60638" y="1449388"/>
            <a:ext cx="46085125" cy="60325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60638" y="8102600"/>
            <a:ext cx="22625050" cy="33766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60638" y="11479213"/>
            <a:ext cx="22625050" cy="2085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012775" y="8102600"/>
            <a:ext cx="22632988" cy="33766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6012775" y="11479213"/>
            <a:ext cx="22632988" cy="2085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DD65-77C2-42E9-807F-2F36CD15941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E16F2-2C37-4E2B-B13B-BB552AC0EF7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92AA2-2241-4704-B7F9-701A0F7A3E1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60638" y="1441450"/>
            <a:ext cx="16846550" cy="6132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19963" y="1441450"/>
            <a:ext cx="28625800" cy="30891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60638" y="7573963"/>
            <a:ext cx="16846550" cy="24758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B02B0-302A-4A7F-8CF6-2579D66006D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36175" y="25336500"/>
            <a:ext cx="30724475" cy="2990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036175" y="3233738"/>
            <a:ext cx="30724475" cy="21717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036175" y="28327350"/>
            <a:ext cx="30724475" cy="4248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A8384-A420-4AD6-B816-789C6215AD1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3217863"/>
            <a:ext cx="4352607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9436" tIns="249718" rIns="499436" bIns="249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10456863"/>
            <a:ext cx="43526075" cy="2171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9436" tIns="249718" rIns="499436" bIns="249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32977138"/>
            <a:ext cx="10668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9436" tIns="249718" rIns="499436" bIns="249718" numCol="1" anchor="t" anchorCtr="0" compatLnSpc="1">
            <a:prstTxWarp prst="textNoShape">
              <a:avLst/>
            </a:prstTxWarp>
          </a:bodyPr>
          <a:lstStyle>
            <a:lvl1pPr defTabSz="4994275">
              <a:defRPr sz="76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32977138"/>
            <a:ext cx="162147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9436" tIns="249718" rIns="499436" bIns="249718" numCol="1" anchor="t" anchorCtr="0" compatLnSpc="1">
            <a:prstTxWarp prst="textNoShape">
              <a:avLst/>
            </a:prstTxWarp>
          </a:bodyPr>
          <a:lstStyle>
            <a:lvl1pPr algn="ctr" defTabSz="4994275">
              <a:defRPr sz="76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32977138"/>
            <a:ext cx="10668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9436" tIns="249718" rIns="499436" bIns="249718" numCol="1" anchor="t" anchorCtr="0" compatLnSpc="1">
            <a:prstTxWarp prst="textNoShape">
              <a:avLst/>
            </a:prstTxWarp>
          </a:bodyPr>
          <a:lstStyle>
            <a:lvl1pPr algn="r" defTabSz="4994275">
              <a:defRPr sz="7600"/>
            </a:lvl1pPr>
          </a:lstStyle>
          <a:p>
            <a:fld id="{CA4B8DA5-0425-4594-B2DF-C34FAC355CF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94275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94275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Times New Roman" pitchFamily="18" charset="0"/>
        </a:defRPr>
      </a:lvl2pPr>
      <a:lvl3pPr algn="ctr" defTabSz="4994275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Times New Roman" pitchFamily="18" charset="0"/>
        </a:defRPr>
      </a:lvl3pPr>
      <a:lvl4pPr algn="ctr" defTabSz="4994275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Times New Roman" pitchFamily="18" charset="0"/>
        </a:defRPr>
      </a:lvl4pPr>
      <a:lvl5pPr algn="ctr" defTabSz="4994275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Times New Roman" pitchFamily="18" charset="0"/>
        </a:defRPr>
      </a:lvl5pPr>
      <a:lvl6pPr marL="457200" algn="ctr" defTabSz="4994275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Times New Roman" pitchFamily="18" charset="0"/>
        </a:defRPr>
      </a:lvl6pPr>
      <a:lvl7pPr marL="914400" algn="ctr" defTabSz="4994275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Times New Roman" pitchFamily="18" charset="0"/>
        </a:defRPr>
      </a:lvl7pPr>
      <a:lvl8pPr marL="1371600" algn="ctr" defTabSz="4994275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Times New Roman" pitchFamily="18" charset="0"/>
        </a:defRPr>
      </a:lvl8pPr>
      <a:lvl9pPr marL="1828800" algn="ctr" defTabSz="4994275" rtl="0" fontAlgn="base">
        <a:spcBef>
          <a:spcPct val="0"/>
        </a:spcBef>
        <a:spcAft>
          <a:spcPct val="0"/>
        </a:spcAft>
        <a:defRPr sz="24000">
          <a:solidFill>
            <a:schemeClr val="tx2"/>
          </a:solidFill>
          <a:latin typeface="Times New Roman" pitchFamily="18" charset="0"/>
        </a:defRPr>
      </a:lvl9pPr>
    </p:titleStyle>
    <p:bodyStyle>
      <a:lvl1pPr marL="1873250" indent="-1873250" algn="l" defTabSz="4994275" rtl="0" fontAlgn="base">
        <a:spcBef>
          <a:spcPct val="20000"/>
        </a:spcBef>
        <a:spcAft>
          <a:spcPct val="0"/>
        </a:spcAft>
        <a:buChar char="•"/>
        <a:defRPr sz="17500">
          <a:solidFill>
            <a:schemeClr val="tx1"/>
          </a:solidFill>
          <a:latin typeface="+mn-lt"/>
          <a:ea typeface="+mn-ea"/>
          <a:cs typeface="+mn-cs"/>
        </a:defRPr>
      </a:lvl1pPr>
      <a:lvl2pPr marL="4057650" indent="-1560513" algn="l" defTabSz="4994275" rtl="0" fontAlgn="base">
        <a:spcBef>
          <a:spcPct val="20000"/>
        </a:spcBef>
        <a:spcAft>
          <a:spcPct val="0"/>
        </a:spcAft>
        <a:buChar char="–"/>
        <a:defRPr sz="15300">
          <a:solidFill>
            <a:schemeClr val="tx1"/>
          </a:solidFill>
          <a:latin typeface="+mn-lt"/>
        </a:defRPr>
      </a:lvl2pPr>
      <a:lvl3pPr marL="6243638" indent="-1249363" algn="l" defTabSz="4994275" rtl="0" fontAlgn="base">
        <a:spcBef>
          <a:spcPct val="20000"/>
        </a:spcBef>
        <a:spcAft>
          <a:spcPct val="0"/>
        </a:spcAft>
        <a:buChar char="•"/>
        <a:defRPr sz="13100">
          <a:solidFill>
            <a:schemeClr val="tx1"/>
          </a:solidFill>
          <a:latin typeface="+mn-lt"/>
        </a:defRPr>
      </a:lvl3pPr>
      <a:lvl4pPr marL="8740775" indent="-1249363" algn="l" defTabSz="4994275" rtl="0" fontAlgn="base">
        <a:spcBef>
          <a:spcPct val="20000"/>
        </a:spcBef>
        <a:spcAft>
          <a:spcPct val="0"/>
        </a:spcAft>
        <a:buChar char="–"/>
        <a:defRPr sz="10900">
          <a:solidFill>
            <a:schemeClr val="tx1"/>
          </a:solidFill>
          <a:latin typeface="+mn-lt"/>
        </a:defRPr>
      </a:lvl4pPr>
      <a:lvl5pPr marL="11237913" indent="-1249363" algn="l" defTabSz="4994275" rtl="0" fontAlgn="base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5pPr>
      <a:lvl6pPr marL="11695113" indent="-1249363" algn="l" defTabSz="4994275" rtl="0" fontAlgn="base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6pPr>
      <a:lvl7pPr marL="12152313" indent="-1249363" algn="l" defTabSz="4994275" rtl="0" fontAlgn="base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7pPr>
      <a:lvl8pPr marL="12609513" indent="-1249363" algn="l" defTabSz="4994275" rtl="0" fontAlgn="base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8pPr>
      <a:lvl9pPr marL="13066713" indent="-1249363" algn="l" defTabSz="4994275" rtl="0" fontAlgn="base">
        <a:spcBef>
          <a:spcPct val="20000"/>
        </a:spcBef>
        <a:spcAft>
          <a:spcPct val="0"/>
        </a:spcAft>
        <a:buChar char="»"/>
        <a:defRPr sz="109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roup 67"/>
          <p:cNvGrpSpPr>
            <a:grpSpLocks/>
          </p:cNvGrpSpPr>
          <p:nvPr/>
        </p:nvGrpSpPr>
        <p:grpSpPr bwMode="auto">
          <a:xfrm>
            <a:off x="2470150" y="914400"/>
            <a:ext cx="46116875" cy="33467675"/>
            <a:chOff x="1556" y="576"/>
            <a:chExt cx="29050" cy="21082"/>
          </a:xfrm>
        </p:grpSpPr>
        <p:pic>
          <p:nvPicPr>
            <p:cNvPr id="2085" name="Picture 37" descr="C:\rich-mac\cfc.tif"/>
            <p:cNvPicPr>
              <a:picLocks noChangeAspect="1" noChangeArrowheads="1"/>
            </p:cNvPicPr>
            <p:nvPr/>
          </p:nvPicPr>
          <p:blipFill>
            <a:blip r:embed="rId4"/>
            <a:srcRect t="2196"/>
            <a:stretch>
              <a:fillRect/>
            </a:stretch>
          </p:blipFill>
          <p:spPr bwMode="auto">
            <a:xfrm>
              <a:off x="12331" y="4321"/>
              <a:ext cx="7541" cy="9765"/>
            </a:xfrm>
            <a:prstGeom prst="rect">
              <a:avLst/>
            </a:prstGeom>
            <a:noFill/>
          </p:spPr>
        </p:pic>
        <p:pic>
          <p:nvPicPr>
            <p:cNvPr id="2050" name="Picture 2" descr="C:\marco2\ozono.JPG"/>
            <p:cNvPicPr>
              <a:picLocks noChangeAspect="1" noChangeArrowheads="1"/>
            </p:cNvPicPr>
            <p:nvPr/>
          </p:nvPicPr>
          <p:blipFill>
            <a:blip r:embed="rId5"/>
            <a:srcRect l="8669" t="7443" r="10403" b="4962"/>
            <a:stretch>
              <a:fillRect/>
            </a:stretch>
          </p:blipFill>
          <p:spPr bwMode="auto">
            <a:xfrm>
              <a:off x="1632" y="5232"/>
              <a:ext cx="5291" cy="4003"/>
            </a:xfrm>
            <a:prstGeom prst="rect">
              <a:avLst/>
            </a:prstGeom>
            <a:noFill/>
          </p:spPr>
        </p:pic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7104" y="595"/>
              <a:ext cx="1801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7200" b="1">
                  <a:solidFill>
                    <a:srgbClr val="000099"/>
                  </a:solidFill>
                  <a:latin typeface="Comic Sans MS" pitchFamily="66" charset="0"/>
                </a:rPr>
                <a:t>Chimica dell'alta atmosfera (12 – 50 km)</a:t>
              </a:r>
              <a:endParaRPr lang="en-US" sz="7200" b="1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6864" y="1574"/>
              <a:ext cx="1848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4000">
                  <a:latin typeface="Comic Sans MS" pitchFamily="66" charset="0"/>
                </a:rPr>
                <a:t>Marco Ridolfi, Massimo Carlotti, Gabriele Brizzi, Enzo Papandrea</a:t>
              </a:r>
            </a:p>
            <a:p>
              <a:pPr algn="ctr"/>
              <a:r>
                <a:rPr lang="it-IT" sz="4000">
                  <a:latin typeface="Comic Sans MS" pitchFamily="66" charset="0"/>
                </a:rPr>
                <a:t>Facoltà di Chimica Industriale, Dipartimento di Chimica Fisica e Inorganica, Università di Bologna</a:t>
              </a:r>
            </a:p>
            <a:p>
              <a:pPr algn="ctr"/>
              <a:r>
                <a:rPr lang="it-IT" sz="4000">
                  <a:latin typeface="Comic Sans MS" pitchFamily="66" charset="0"/>
                </a:rPr>
                <a:t>Viale del Risorgimento, 4  40136 – Bologna (E-mail: ridolfi@ms.fci.unibo.it)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1556" y="3569"/>
              <a:ext cx="8976" cy="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it-IT" sz="2800" b="1">
                  <a:solidFill>
                    <a:srgbClr val="006666"/>
                  </a:solidFill>
                  <a:latin typeface="Comic Sans MS" pitchFamily="66" charset="0"/>
                </a:rPr>
                <a:t>Processi chimico-fisici nell'alta atmosfera (stratosfera: 12 – 50 km) rilevanti per la loro influenza sul clima e sulla vita sulla terra</a:t>
              </a:r>
            </a:p>
            <a:p>
              <a:pPr algn="just"/>
              <a:endParaRPr lang="it-IT" sz="1600" b="1">
                <a:solidFill>
                  <a:srgbClr val="006666"/>
                </a:solidFill>
                <a:latin typeface="Comic Sans MS" pitchFamily="66" charset="0"/>
              </a:endParaRPr>
            </a:p>
            <a:p>
              <a:pPr algn="just"/>
              <a:r>
                <a:rPr lang="it-IT" sz="3200" b="1">
                  <a:solidFill>
                    <a:srgbClr val="000099"/>
                  </a:solidFill>
                  <a:latin typeface="Comic Sans MS" pitchFamily="66" charset="0"/>
                </a:rPr>
                <a:t>1. Diminuzione dell'ozono stratosferico ("buco dell'ozono")</a:t>
              </a:r>
            </a:p>
            <a:p>
              <a:pPr algn="just"/>
              <a:r>
                <a:rPr lang="it-IT" sz="2800">
                  <a:latin typeface="Comic Sans MS" pitchFamily="66" charset="0"/>
                </a:rPr>
                <a:t>Nella stratosfera è presente uno strato di ozono che ha un'azione schermante nei confronti delle radiazioni UV provenienti dal sole. </a:t>
              </a: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834" y="9235"/>
              <a:ext cx="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/>
                <a:t> </a:t>
              </a:r>
              <a:endParaRPr lang="en-US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556" y="9368"/>
              <a:ext cx="9120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it-IT" sz="2800">
                  <a:latin typeface="Comic Sans MS" pitchFamily="66" charset="0"/>
                </a:rPr>
                <a:t>I meccanismi di produzione e distruzione dell'ozono stratosferico sono influenzati dalla presenza in stratosfera di gas inquinanti di origine sia antropogenica che naturale. </a:t>
              </a:r>
            </a:p>
            <a:p>
              <a:pPr algn="just"/>
              <a:r>
                <a:rPr lang="it-IT" sz="2800">
                  <a:latin typeface="Comic Sans MS" pitchFamily="66" charset="0"/>
                </a:rPr>
                <a:t>E'</a:t>
              </a:r>
              <a:r>
                <a:rPr lang="it-IT" sz="2800">
                  <a:latin typeface="Comic Sans MS" pitchFamily="66" charset="0"/>
                  <a:sym typeface="Symbol" pitchFamily="18" charset="2"/>
                </a:rPr>
                <a:t> quindi importante capire tali meccanismi, onde limitare le emissioni di gas inquinanti nocivi per lo strato di ozono.</a:t>
              </a:r>
            </a:p>
            <a:p>
              <a:pPr algn="just"/>
              <a:r>
                <a:rPr lang="it-IT" sz="2800">
                  <a:latin typeface="Comic Sans MS" pitchFamily="66" charset="0"/>
                  <a:sym typeface="Symbol" pitchFamily="18" charset="2"/>
                </a:rPr>
                <a:t>Il ciclo naturale dell'ozono stratosferico:</a:t>
              </a:r>
              <a:endParaRPr lang="en-US" sz="2800"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7958" y="5590"/>
              <a:ext cx="163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800">
                  <a:latin typeface="Comic Sans MS" pitchFamily="66" charset="0"/>
                </a:rPr>
                <a:t>Assorbimento </a:t>
              </a:r>
            </a:p>
            <a:p>
              <a:pPr algn="ctr"/>
              <a:r>
                <a:rPr lang="it-IT" sz="2800">
                  <a:latin typeface="Comic Sans MS" pitchFamily="66" charset="0"/>
                </a:rPr>
                <a:t>radiazione UV:</a:t>
              </a:r>
              <a:endParaRPr lang="en-US" sz="2800">
                <a:latin typeface="Comic Sans MS" pitchFamily="66" charset="0"/>
              </a:endParaRPr>
            </a:p>
          </p:txBody>
        </p:sp>
        <p:graphicFrame>
          <p:nvGraphicFramePr>
            <p:cNvPr id="2058" name="Object 10"/>
            <p:cNvGraphicFramePr>
              <a:graphicFrameLocks noChangeAspect="1"/>
            </p:cNvGraphicFramePr>
            <p:nvPr/>
          </p:nvGraphicFramePr>
          <p:xfrm>
            <a:off x="7195" y="6609"/>
            <a:ext cx="3104" cy="480"/>
          </p:xfrm>
          <a:graphic>
            <a:graphicData uri="http://schemas.openxmlformats.org/presentationml/2006/ole">
              <p:oleObj spid="_x0000_s2058" name="Equation" r:id="rId6" imgW="4927320" imgH="761760" progId="Equation.DSMT4">
                <p:embed/>
              </p:oleObj>
            </a:graphicData>
          </a:graphic>
        </p:graphicFrame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V="1">
              <a:off x="8228" y="7137"/>
              <a:ext cx="1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9256" y="7137"/>
              <a:ext cx="1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7422" y="8234"/>
              <a:ext cx="1614" cy="3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800">
                  <a:latin typeface="Comic Sans MS" pitchFamily="66" charset="0"/>
                </a:rPr>
                <a:t>Radiazione UV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6975" y="7477"/>
              <a:ext cx="781" cy="3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800">
                  <a:latin typeface="Comic Sans MS" pitchFamily="66" charset="0"/>
                </a:rPr>
                <a:t>Ozono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8452" y="7477"/>
              <a:ext cx="1244" cy="6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800">
                  <a:latin typeface="Comic Sans MS" pitchFamily="66" charset="0"/>
                </a:rPr>
                <a:t>Ossigeno </a:t>
              </a:r>
            </a:p>
            <a:p>
              <a:pPr algn="ctr"/>
              <a:r>
                <a:rPr lang="it-IT" sz="2800">
                  <a:latin typeface="Comic Sans MS" pitchFamily="66" charset="0"/>
                </a:rPr>
                <a:t>molecolare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9504" y="8234"/>
              <a:ext cx="1132" cy="6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800">
                  <a:latin typeface="Comic Sans MS" pitchFamily="66" charset="0"/>
                </a:rPr>
                <a:t>Ossigeno </a:t>
              </a:r>
            </a:p>
            <a:p>
              <a:pPr algn="ctr"/>
              <a:r>
                <a:rPr lang="it-IT" sz="2800">
                  <a:latin typeface="Comic Sans MS" pitchFamily="66" charset="0"/>
                </a:rPr>
                <a:t>atomico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11269" y="14234"/>
              <a:ext cx="34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1">
                  <a:latin typeface="Comic Sans MS" pitchFamily="66" charset="0"/>
                </a:rPr>
                <a:t>Il buco dell'ozono in Antartide</a:t>
              </a:r>
              <a:endParaRPr lang="en-US" sz="2800" b="1">
                <a:latin typeface="Comic Sans MS" pitchFamily="66" charset="0"/>
              </a:endParaRPr>
            </a:p>
          </p:txBody>
        </p:sp>
        <p:pic>
          <p:nvPicPr>
            <p:cNvPr id="2070" name="Picture 22" descr="C:\marco2\24892083241to20030901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3" y="14654"/>
              <a:ext cx="7921" cy="5750"/>
            </a:xfrm>
            <a:prstGeom prst="rect">
              <a:avLst/>
            </a:prstGeom>
            <a:noFill/>
          </p:spPr>
        </p:pic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11270" y="3557"/>
              <a:ext cx="937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it-IT" sz="2800">
                  <a:latin typeface="Comic Sans MS" pitchFamily="66" charset="0"/>
                </a:rPr>
                <a:t>In presenza di inquinanti, come ad esempio il cloro (Cl) che viene prodotto dalla fotolisi di vari composti, i più importanti dei quali sono i Cloro – Fluoro - Carburi (CFC) si ha: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11269" y="20524"/>
              <a:ext cx="9371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it-IT" sz="2800" b="1">
                  <a:latin typeface="Comic Sans MS" pitchFamily="66" charset="0"/>
                </a:rPr>
                <a:t>Il Protocollo di Montreal (1987)</a:t>
              </a:r>
            </a:p>
            <a:p>
              <a:pPr algn="just"/>
              <a:r>
                <a:rPr lang="it-IT" sz="2800">
                  <a:latin typeface="Comic Sans MS" pitchFamily="66" charset="0"/>
                </a:rPr>
                <a:t>Accordo sottoscritto da 24 paesi e dalla Comunità Economica Europea per ridurre o vietare l'emissione in atmosfera di sostanze chimiche (tra cui i CFC) che sono state identificate essere responsabili della diminuzione dell'ozono stratosferico.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21408" y="3521"/>
              <a:ext cx="8986" cy="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it-IT" sz="3200" b="1">
                  <a:solidFill>
                    <a:srgbClr val="000099"/>
                  </a:solidFill>
                  <a:latin typeface="Comic Sans MS" pitchFamily="66" charset="0"/>
                </a:rPr>
                <a:t>2. L'effetto serra</a:t>
              </a:r>
            </a:p>
            <a:p>
              <a:pPr algn="just"/>
              <a:r>
                <a:rPr lang="it-IT" sz="2800">
                  <a:latin typeface="Comic Sans MS" pitchFamily="66" charset="0"/>
                </a:rPr>
                <a:t>La radiazione solare giunge sulla terra e ne riscalda la superficie. La superficie della terra così riscaldata emette radiazione infrarossa che viene parzialmente assorbita dai cosiddetti "gas serra" presenti in atmosfera (CO</a:t>
              </a:r>
              <a:r>
                <a:rPr lang="it-IT" sz="2800" baseline="-25000">
                  <a:latin typeface="Comic Sans MS" pitchFamily="66" charset="0"/>
                </a:rPr>
                <a:t>2</a:t>
              </a:r>
              <a:r>
                <a:rPr lang="it-IT" sz="2800">
                  <a:latin typeface="Comic Sans MS" pitchFamily="66" charset="0"/>
                </a:rPr>
                <a:t>, H</a:t>
              </a:r>
              <a:r>
                <a:rPr lang="it-IT" sz="2800" baseline="-25000">
                  <a:latin typeface="Comic Sans MS" pitchFamily="66" charset="0"/>
                </a:rPr>
                <a:t>2</a:t>
              </a:r>
              <a:r>
                <a:rPr lang="it-IT" sz="2800">
                  <a:latin typeface="Comic Sans MS" pitchFamily="66" charset="0"/>
                </a:rPr>
                <a:t>O, CO, CH</a:t>
              </a:r>
              <a:r>
                <a:rPr lang="it-IT" sz="2800" baseline="-25000">
                  <a:latin typeface="Comic Sans MS" pitchFamily="66" charset="0"/>
                </a:rPr>
                <a:t>4</a:t>
              </a:r>
              <a:r>
                <a:rPr lang="it-IT" sz="2800">
                  <a:latin typeface="Comic Sans MS" pitchFamily="66" charset="0"/>
                </a:rPr>
                <a:t>, NO</a:t>
              </a:r>
              <a:r>
                <a:rPr lang="it-IT" sz="2800" baseline="-25000">
                  <a:latin typeface="Comic Sans MS" pitchFamily="66" charset="0"/>
                </a:rPr>
                <a:t>2</a:t>
              </a:r>
              <a:r>
                <a:rPr lang="it-IT" sz="2800">
                  <a:latin typeface="Comic Sans MS" pitchFamily="66" charset="0"/>
                </a:rPr>
                <a:t>, CFC, ecc.). </a:t>
              </a:r>
              <a:r>
                <a:rPr lang="it-IT" sz="2800">
                  <a:latin typeface="Comic Sans MS" pitchFamily="66" charset="0"/>
                  <a:sym typeface="Symbol" pitchFamily="18" charset="2"/>
                </a:rPr>
                <a:t> </a:t>
              </a:r>
              <a:r>
                <a:rPr lang="it-IT" sz="2800">
                  <a:latin typeface="Comic Sans MS" pitchFamily="66" charset="0"/>
                </a:rPr>
                <a:t>L'atmosfera si riscalda (effetto serra).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21408" y="17296"/>
              <a:ext cx="8986" cy="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it-IT" sz="2800" b="1">
                  <a:latin typeface="Comic Sans MS" pitchFamily="66" charset="0"/>
                </a:rPr>
                <a:t>Il protocollo di Kyoto (1997)</a:t>
              </a:r>
            </a:p>
            <a:p>
              <a:pPr algn="just"/>
              <a:r>
                <a:rPr lang="it-IT" sz="2800">
                  <a:latin typeface="Comic Sans MS" pitchFamily="66" charset="0"/>
                </a:rPr>
                <a:t>Si tratta di un accordo internazionale, sottoscritto da 84 Paesi. Indica gli obiettivi per la riduzione dei gas responsabili dell'effetto serra: viene fissata per i paesi industrializzati una diminuzione del 5% in media (6.5% per l'Italia) entro il 2012,  rispetto ai livelli di emissione del 1990.  </a:t>
              </a:r>
            </a:p>
            <a:p>
              <a:pPr algn="just"/>
              <a:endParaRPr lang="it-IT" sz="2800">
                <a:latin typeface="Comic Sans MS" pitchFamily="66" charset="0"/>
              </a:endParaRPr>
            </a:p>
            <a:p>
              <a:pPr algn="just"/>
              <a:r>
                <a:rPr lang="it-IT" sz="2800" b="1">
                  <a:solidFill>
                    <a:srgbClr val="006666"/>
                  </a:solidFill>
                  <a:latin typeface="Comic Sans MS" pitchFamily="66" charset="0"/>
                </a:rPr>
                <a:t>Strumenti </a:t>
              </a:r>
            </a:p>
            <a:p>
              <a:pPr algn="just"/>
              <a:r>
                <a:rPr lang="it-IT" sz="2800">
                  <a:latin typeface="Comic Sans MS" pitchFamily="66" charset="0"/>
                </a:rPr>
                <a:t>Per lo studio dei fenomeni visti sopra è necessario un monitoraggio della composizione dell'atmosfera, continuo nel tempo e con massima copertura geografica. Questo può essere realizzato mediante l'analisi dello "spettro" di emissione o assorbimento dell'atmosfera. </a:t>
              </a:r>
            </a:p>
            <a:p>
              <a:pPr algn="just"/>
              <a:r>
                <a:rPr lang="it-IT" sz="2800">
                  <a:latin typeface="Comic Sans MS" pitchFamily="66" charset="0"/>
                </a:rPr>
                <a:t>Tale spettro può essere misurato utilizzando spettrometri convenzionali (a reticolo) o a Trasformata di Fourier installati su piattaforme stratosferiche (aerei o palloni aerostatici) o satelliti.</a:t>
              </a:r>
            </a:p>
            <a:p>
              <a:pPr algn="just"/>
              <a:r>
                <a:rPr lang="it-IT" sz="2800">
                  <a:latin typeface="Comic Sans MS" pitchFamily="66" charset="0"/>
                </a:rPr>
                <a:t>Esempio: Misure di emissione al lembo atmosferico con Interferometro a Trasformata di Fourier (vedi MIPAS)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21408" y="11730"/>
              <a:ext cx="898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it-IT" sz="2800">
                  <a:latin typeface="Comic Sans MS" pitchFamily="66" charset="0"/>
                </a:rPr>
                <a:t>In giusta misura l'effetto serra è utile per mantenere una temperatura mite sulla terra (vedi figura sotto). Tuttavia la presenza in atmosfera di gas serra in quantità eccessive può causare un surriscaldamento globale del pianeta e cambiamenti climatici. </a:t>
              </a:r>
              <a:r>
                <a:rPr lang="it-IT" sz="2800">
                  <a:latin typeface="Comic Sans MS" pitchFamily="66" charset="0"/>
                  <a:sym typeface="Symbol" pitchFamily="18" charset="2"/>
                </a:rPr>
                <a:t> </a:t>
              </a:r>
              <a:r>
                <a:rPr lang="it-IT" sz="2800">
                  <a:latin typeface="Comic Sans MS" pitchFamily="66" charset="0"/>
                </a:rPr>
                <a:t>Danni per gli esseri viventi.</a:t>
              </a:r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7104" y="3141"/>
              <a:ext cx="18048" cy="1"/>
            </a:xfrm>
            <a:prstGeom prst="line">
              <a:avLst/>
            </a:prstGeom>
            <a:noFill/>
            <a:ln w="76200">
              <a:solidFill>
                <a:srgbClr val="990033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2084" name="Picture 36" descr="C:\rich-mac\ozono1.t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08" y="11203"/>
              <a:ext cx="7876" cy="10455"/>
            </a:xfrm>
            <a:prstGeom prst="rect">
              <a:avLst/>
            </a:prstGeom>
            <a:noFill/>
          </p:spPr>
        </p:pic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10128" y="7137"/>
              <a:ext cx="1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 flipV="1">
              <a:off x="7344" y="7152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98" name="Group 50"/>
            <p:cNvGrpSpPr>
              <a:grpSpLocks/>
            </p:cNvGrpSpPr>
            <p:nvPr/>
          </p:nvGrpSpPr>
          <p:grpSpPr bwMode="auto">
            <a:xfrm>
              <a:off x="21507" y="13285"/>
              <a:ext cx="8869" cy="3641"/>
              <a:chOff x="21507" y="12768"/>
              <a:chExt cx="8869" cy="3641"/>
            </a:xfrm>
          </p:grpSpPr>
          <p:pic>
            <p:nvPicPr>
              <p:cNvPr id="2095" name="Picture 47" descr="C:\_ArchivioGabri\Lavoro UNIVERSITA\Mipas WEB\ESA logo\sun1.jpg"/>
              <p:cNvPicPr>
                <a:picLocks noChangeAspect="1" noChangeArrowheads="1"/>
              </p:cNvPicPr>
              <p:nvPr/>
            </p:nvPicPr>
            <p:blipFill>
              <a:blip r:embed="rId9"/>
              <a:srcRect r="412" b="485"/>
              <a:stretch>
                <a:fillRect/>
              </a:stretch>
            </p:blipFill>
            <p:spPr bwMode="auto">
              <a:xfrm>
                <a:off x="21507" y="12768"/>
                <a:ext cx="4292" cy="3641"/>
              </a:xfrm>
              <a:prstGeom prst="rect">
                <a:avLst/>
              </a:prstGeom>
              <a:noFill/>
            </p:spPr>
          </p:pic>
          <p:pic>
            <p:nvPicPr>
              <p:cNvPr id="2096" name="Picture 48" descr="C:\_ArchivioGabri\Lavoro UNIVERSITA\Mipas WEB\ESA logo\sun2.jpg"/>
              <p:cNvPicPr>
                <a:picLocks noChangeAspect="1" noChangeArrowheads="1"/>
              </p:cNvPicPr>
              <p:nvPr/>
            </p:nvPicPr>
            <p:blipFill>
              <a:blip r:embed="rId10"/>
              <a:srcRect r="410" b="487"/>
              <a:stretch>
                <a:fillRect/>
              </a:stretch>
            </p:blipFill>
            <p:spPr bwMode="auto">
              <a:xfrm>
                <a:off x="26057" y="12768"/>
                <a:ext cx="4319" cy="3640"/>
              </a:xfrm>
              <a:prstGeom prst="rect">
                <a:avLst/>
              </a:prstGeom>
              <a:noFill/>
            </p:spPr>
          </p:pic>
        </p:grpSp>
        <p:pic>
          <p:nvPicPr>
            <p:cNvPr id="2101" name="Picture 53" descr="C:\_ArchivioGabri\Lavoro UNIVERSITA\alma-half-tr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12" y="576"/>
              <a:ext cx="2736" cy="2736"/>
            </a:xfrm>
            <a:prstGeom prst="rect">
              <a:avLst/>
            </a:prstGeom>
            <a:noFill/>
          </p:spPr>
        </p:pic>
        <p:pic>
          <p:nvPicPr>
            <p:cNvPr id="2102" name="Picture 54" descr="C:\_ArchivioGabri\Lavoro UNIVERSITA\Mipas WEB\ESA logo\dddjpg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456" y="5280"/>
              <a:ext cx="8938" cy="6229"/>
            </a:xfrm>
            <a:prstGeom prst="rect">
              <a:avLst/>
            </a:prstGeom>
            <a:noFill/>
          </p:spPr>
        </p:pic>
        <p:pic>
          <p:nvPicPr>
            <p:cNvPr id="2111" name="Picture 63" descr="C:\Documenti\Immagini\nuovo-6.gif"/>
            <p:cNvPicPr>
              <a:picLocks noChangeAspect="1" noChangeArrowheads="1"/>
            </p:cNvPicPr>
            <p:nvPr/>
          </p:nvPicPr>
          <p:blipFill>
            <a:blip r:embed="rId13"/>
            <a:srcRect t="5400" r="37796" b="71991"/>
            <a:stretch>
              <a:fillRect/>
            </a:stretch>
          </p:blipFill>
          <p:spPr bwMode="auto">
            <a:xfrm>
              <a:off x="25008" y="720"/>
              <a:ext cx="5598" cy="28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418</Words>
  <Application>Microsoft PowerPoint</Application>
  <PresentationFormat>Personalizzato</PresentationFormat>
  <Paragraphs>34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Times New Roman</vt:lpstr>
      <vt:lpstr>Comic Sans MS</vt:lpstr>
      <vt:lpstr>Symbol</vt:lpstr>
      <vt:lpstr>Struttura predefinita</vt:lpstr>
      <vt:lpstr>MathType 5.0 Equation</vt:lpstr>
      <vt:lpstr>Diapositiva 1</vt:lpstr>
    </vt:vector>
  </TitlesOfParts>
  <Company>chimica ind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 Ridolfi</dc:creator>
  <cp:lastModifiedBy>daniele</cp:lastModifiedBy>
  <cp:revision>44</cp:revision>
  <cp:lastPrinted>2003-11-20T14:38:51Z</cp:lastPrinted>
  <dcterms:created xsi:type="dcterms:W3CDTF">2003-11-19T13:56:43Z</dcterms:created>
  <dcterms:modified xsi:type="dcterms:W3CDTF">2011-10-17T19:06:48Z</dcterms:modified>
</cp:coreProperties>
</file>